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331" r:id="rId6"/>
    <p:sldId id="334" r:id="rId7"/>
    <p:sldId id="294" r:id="rId8"/>
    <p:sldId id="296" r:id="rId9"/>
    <p:sldId id="326" r:id="rId10"/>
    <p:sldId id="330" r:id="rId11"/>
    <p:sldId id="338" r:id="rId12"/>
    <p:sldId id="316" r:id="rId13"/>
    <p:sldId id="298" r:id="rId14"/>
    <p:sldId id="318" r:id="rId15"/>
    <p:sldId id="299" r:id="rId16"/>
    <p:sldId id="300" r:id="rId17"/>
    <p:sldId id="304" r:id="rId18"/>
    <p:sldId id="306" r:id="rId19"/>
    <p:sldId id="321" r:id="rId20"/>
    <p:sldId id="307" r:id="rId21"/>
    <p:sldId id="310" r:id="rId22"/>
    <p:sldId id="335" r:id="rId23"/>
    <p:sldId id="311" r:id="rId24"/>
    <p:sldId id="333" r:id="rId25"/>
    <p:sldId id="312" r:id="rId26"/>
    <p:sldId id="313" r:id="rId27"/>
    <p:sldId id="314" r:id="rId28"/>
    <p:sldId id="315" r:id="rId29"/>
    <p:sldId id="332" r:id="rId30"/>
    <p:sldId id="328" r:id="rId31"/>
    <p:sldId id="337" r:id="rId32"/>
    <p:sldId id="301" r:id="rId33"/>
    <p:sldId id="325" r:id="rId34"/>
    <p:sldId id="339" r:id="rId35"/>
    <p:sldId id="341" r:id="rId36"/>
    <p:sldId id="323" r:id="rId37"/>
    <p:sldId id="342" r:id="rId38"/>
    <p:sldId id="343" r:id="rId39"/>
    <p:sldId id="340" r:id="rId40"/>
    <p:sldId id="32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2D2A7-21C9-4CBA-8D65-CEC835E967B9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DF390-EF02-401B-ADB9-34704A07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DF390-EF02-401B-ADB9-34704A0789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19DE2-6C30-4932-8CB9-FDCF98A75DF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FC71-15B0-49F0-8DD0-03EAD7ADDF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3schools.com/tags/tag_title.a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3schools.com/tags/tag_body.asp#:~:text=Definition%20and%20Usage,element%20in%20an%20HTML%20document.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schools.com/tags/tag_p.a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3schools.com/html/html_headings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3schools.com/html/html_links.a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3schools.com/tags/tag_img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html/html_images.as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html-phrase-tag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javatpoint.com/html-phrase-tag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lists.as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html/html_tables.as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schools.com/tags/tag_div.asp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tags/tag_span.asp#:~:text=The%20tag%20is%20an,span%3E%20is%20an%20inline%20element.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tags/tag_hr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browser" TargetMode="External"/><Relationship Id="rId2" Type="http://schemas.openxmlformats.org/officeDocument/2006/relationships/hyperlink" Target="https://en.wikipedia.org/wiki/Markup_langu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nternet_Engineering_Task_Force" TargetMode="External"/><Relationship Id="rId4" Type="http://schemas.openxmlformats.org/officeDocument/2006/relationships/hyperlink" Target="http://info.cern.ch/hypertext/WWW/MarkUp/Tag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w3schools.com/tags/tag_br.asp#:~:text=Definition%20and%20Usage,it%20has%20no%20end%20tag.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html/html_comments.as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docs/help.html#validation_basics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elements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meta.asp" TargetMode="External"/><Relationship Id="rId2" Type="http://schemas.openxmlformats.org/officeDocument/2006/relationships/hyperlink" Target="https://www.w3schools.com/html/html_head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HTML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&lt;title&gt;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/>
              <a:t>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dirty="0"/>
          </a:p>
          <a:p>
            <a:r>
              <a:rPr lang="en-US" sz="3100" dirty="0"/>
              <a:t>The &lt;title&gt; tag defines the title of the document. </a:t>
            </a:r>
          </a:p>
          <a:p>
            <a:r>
              <a:rPr lang="en-US" sz="3100" dirty="0"/>
              <a:t>The title must be text-only, and it is shown in the browser's title bar or in the page's tab.</a:t>
            </a:r>
          </a:p>
          <a:p>
            <a:r>
              <a:rPr lang="en-US" sz="3100" dirty="0"/>
              <a:t>It is placed within the head of the page</a:t>
            </a:r>
          </a:p>
          <a:p>
            <a:r>
              <a:rPr lang="en-US" sz="3100" dirty="0"/>
              <a:t>The &lt;title&gt; element:</a:t>
            </a:r>
          </a:p>
          <a:p>
            <a:pPr lvl="1"/>
            <a:r>
              <a:rPr lang="en-US" sz="3100" dirty="0"/>
              <a:t>defines a title in the browser toolbar.</a:t>
            </a:r>
          </a:p>
          <a:p>
            <a:pPr lvl="1"/>
            <a:r>
              <a:rPr lang="en-US" sz="3100" dirty="0"/>
              <a:t>provides a title for the page when it is added to favorites.</a:t>
            </a:r>
          </a:p>
          <a:p>
            <a:pPr lvl="1"/>
            <a:r>
              <a:rPr lang="en-US" sz="3100" dirty="0"/>
              <a:t>displays a title for the page in search-engine results.</a:t>
            </a:r>
          </a:p>
          <a:p>
            <a:pPr algn="l"/>
            <a:r>
              <a:rPr lang="en-US" sz="3100" dirty="0"/>
              <a:t>Here are some tips for creating good titles:</a:t>
            </a:r>
          </a:p>
          <a:p>
            <a:pPr lvl="1"/>
            <a:r>
              <a:rPr lang="en-US" sz="3100" dirty="0"/>
              <a:t>Go for a longer, descriptive title (avoid one- or two-word titles).</a:t>
            </a:r>
          </a:p>
          <a:p>
            <a:pPr lvl="1"/>
            <a:r>
              <a:rPr lang="en-US" sz="3100" dirty="0"/>
              <a:t>Search engines will display about 50-60 characters of the title, so try not to have titles longer than that.</a:t>
            </a:r>
          </a:p>
          <a:p>
            <a:pPr lvl="1"/>
            <a:r>
              <a:rPr lang="en-US" sz="3100" dirty="0"/>
              <a:t>Do not use just a list of words as the title (this may reduce the page's position in search results).</a:t>
            </a:r>
          </a:p>
          <a:p>
            <a:pPr lvl="1"/>
            <a:endParaRPr lang="en-US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468" y="1295400"/>
            <a:ext cx="81110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/>
              <a:t>HTML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&lt;body&gt;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/>
              <a:t>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200" dirty="0"/>
              <a:t>The &lt;body&gt; tag defines the document's body.</a:t>
            </a:r>
          </a:p>
          <a:p>
            <a:r>
              <a:rPr lang="en-US" sz="2200" dirty="0"/>
              <a:t>The &lt;body&gt; element contains all the contents of an HTML document, such as headings, paragraphs, images, hyperlinks, tables, lists, etc.</a:t>
            </a:r>
          </a:p>
          <a:p>
            <a:r>
              <a:rPr lang="en-US" sz="2200" dirty="0"/>
              <a:t>Once the text file has been saved with the extension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.html </a:t>
            </a:r>
            <a:r>
              <a:rPr lang="en-US" sz="2200" dirty="0"/>
              <a:t>it can then be opened in a web browser. </a:t>
            </a:r>
          </a:p>
          <a:p>
            <a:r>
              <a:rPr lang="en-US" sz="2200" dirty="0"/>
              <a:t>Every time an html file is altered it has to be saved before the changes can be viewed through a browser.</a:t>
            </a:r>
          </a:p>
          <a:p>
            <a:r>
              <a:rPr lang="en-US" sz="2200" dirty="0"/>
              <a:t>There can only be one &lt;body&gt; element in an HTML document.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A7AD-5430-4E05-998B-F6D575A4F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7778" r="56667" b="44074"/>
          <a:stretch/>
        </p:blipFill>
        <p:spPr>
          <a:xfrm>
            <a:off x="990600" y="4397552"/>
            <a:ext cx="6553200" cy="24413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 HTML Paragraph Tag</a:t>
            </a:r>
            <a:b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&lt;p&gt;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39624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buFont typeface="Arial" pitchFamily="34" charset="0"/>
              <a:buChar char="•"/>
            </a:pP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54923-7903-4E09-A07C-8821E3B88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057399"/>
          </a:xfrm>
        </p:spPr>
        <p:txBody>
          <a:bodyPr>
            <a:normAutofit fontScale="77500" lnSpcReduction="20000"/>
          </a:bodyPr>
          <a:lstStyle/>
          <a:p>
            <a:pPr marL="274320" indent="-274320">
              <a:buFont typeface="Arial" pitchFamily="34" charset="0"/>
              <a:buChar char="•"/>
            </a:pPr>
            <a:r>
              <a:rPr lang="en-US" sz="2800" dirty="0"/>
              <a:t>The &lt;p&gt; tag defines a paragraph.</a:t>
            </a:r>
          </a:p>
          <a:p>
            <a:pPr marL="274320" indent="-274320"/>
            <a:r>
              <a:rPr lang="en-US" sz="2800" dirty="0"/>
              <a:t>It is placed within the body of the web page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800" dirty="0"/>
              <a:t>&lt;p&gt; is used to indicate the start of the paragraph. 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800" dirty="0"/>
              <a:t>&lt;/p&gt; is used to indicate the end of the paragraph.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800" dirty="0"/>
              <a:t>Browsers automatically add a single blank line before and after each &lt;p&gt; element.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286F2-AA19-4525-8A0B-E3F450D9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7778" r="65833" b="44074"/>
          <a:stretch/>
        </p:blipFill>
        <p:spPr>
          <a:xfrm>
            <a:off x="1371600" y="3615372"/>
            <a:ext cx="6248400" cy="2967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HTML </a:t>
            </a:r>
            <a:r>
              <a:rPr lang="en-US" sz="4000" dirty="0">
                <a:hlinkClick r:id="rId2"/>
              </a:rPr>
              <a:t>Heading</a:t>
            </a:r>
            <a:r>
              <a:rPr lang="en-US" sz="4000" dirty="0"/>
              <a:t> Tags</a:t>
            </a:r>
            <a:br>
              <a:rPr lang="en-US" sz="4000" dirty="0"/>
            </a:b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&lt;h1&gt;, &lt;h2&gt;, ..., &lt;h6&gt;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EADB8-2AD6-4562-8D41-C41B27C3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800"/>
          </a:xfrm>
        </p:spPr>
        <p:txBody>
          <a:bodyPr>
            <a:normAutofit lnSpcReduction="10000"/>
          </a:bodyPr>
          <a:lstStyle/>
          <a:p>
            <a:pPr marL="274320" indent="-274320">
              <a:buFont typeface="Arial" pitchFamily="34" charset="0"/>
              <a:buChar char="•"/>
            </a:pPr>
            <a:r>
              <a:rPr lang="en-US" sz="2200" dirty="0"/>
              <a:t>HTML headings are defined with the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 </a:t>
            </a:r>
            <a:r>
              <a:rPr lang="en-US" sz="2200" dirty="0"/>
              <a:t>to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&lt;h6&gt; </a:t>
            </a:r>
            <a:r>
              <a:rPr lang="en-US" sz="2200" dirty="0"/>
              <a:t>tags.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 </a:t>
            </a:r>
            <a:r>
              <a:rPr lang="en-US" sz="2200" dirty="0"/>
              <a:t>defines the most important heading.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&lt;h6&gt; </a:t>
            </a:r>
            <a:r>
              <a:rPr lang="en-US" sz="2200" dirty="0"/>
              <a:t>defines the least important heading.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200" dirty="0"/>
              <a:t>&lt;h1&gt; headings should be used for main headings, followed by &lt;h2&gt; headings, then the less important &lt;h3&gt;, and so on.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200" dirty="0"/>
              <a:t>These styles are predefined in the browser.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41798A-4605-4EE9-87FD-B91671750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" t="27778" r="75000" b="38148"/>
          <a:stretch/>
        </p:blipFill>
        <p:spPr>
          <a:xfrm>
            <a:off x="2209800" y="3763725"/>
            <a:ext cx="3810000" cy="2988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71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HTML </a:t>
            </a:r>
            <a:r>
              <a:rPr lang="en-US" sz="4000" dirty="0">
                <a:hlinkClick r:id="rId2"/>
              </a:rPr>
              <a:t>Links</a:t>
            </a:r>
            <a:br>
              <a:rPr lang="en-US" sz="4000" dirty="0"/>
            </a:b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&lt;a&gt; Tag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114800"/>
            <a:ext cx="82296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endParaRPr lang="en-US" sz="2200" dirty="0"/>
          </a:p>
          <a:p>
            <a:br>
              <a:rPr lang="en-US" sz="2400" dirty="0"/>
            </a:br>
            <a:br>
              <a:rPr lang="en-US" sz="2400" dirty="0"/>
            </a:b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66800"/>
            <a:ext cx="8229600" cy="251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HTML links are hyperlinks.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The &lt;a&gt; tag defines a hyperlink, which is used to link from one page to another.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The most important attribute of the &lt;a&gt; element is the </a:t>
            </a:r>
            <a:r>
              <a:rPr lang="en-US" sz="2000" dirty="0" err="1"/>
              <a:t>href</a:t>
            </a:r>
            <a:r>
              <a:rPr lang="en-US" sz="2000" dirty="0"/>
              <a:t> attribute, which indicates the link's destination URL.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It can be absolute (to another web site) or relative (to another page on this site)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/>
              <a:t>A local link (a link to a page within the same website) is specified with a relative URL (without the "https://www" part).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510D1-71BC-46E9-8D6F-2DDA3D5E3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" t="27778" r="55000" b="39043"/>
          <a:stretch/>
        </p:blipFill>
        <p:spPr>
          <a:xfrm>
            <a:off x="914400" y="4249856"/>
            <a:ext cx="6172200" cy="26081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HTML Images</a:t>
            </a:r>
            <a:br>
              <a:rPr lang="en-US" sz="4000" dirty="0"/>
            </a:br>
            <a:r>
              <a:rPr lang="en-US" sz="4000" dirty="0"/>
              <a:t> 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img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6A718-44EE-4858-9BA9-BBABEC1BA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6962"/>
            <a:ext cx="8229600" cy="29416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&lt;</a:t>
            </a:r>
            <a:r>
              <a:rPr lang="en-US" dirty="0" err="1"/>
              <a:t>img</a:t>
            </a:r>
            <a:r>
              <a:rPr lang="en-US" dirty="0"/>
              <a:t>&gt; tag is used to embed an image in an HTML page.</a:t>
            </a:r>
          </a:p>
          <a:p>
            <a:r>
              <a:rPr lang="en-US" dirty="0"/>
              <a:t>Images are not technically inserted into a web page; images are linked to web pages. The &lt;</a:t>
            </a:r>
            <a:r>
              <a:rPr lang="en-US" dirty="0" err="1"/>
              <a:t>img</a:t>
            </a:r>
            <a:r>
              <a:rPr lang="en-US" dirty="0"/>
              <a:t>&gt; tag creates a holding space for the referenced image.</a:t>
            </a:r>
          </a:p>
          <a:p>
            <a:r>
              <a:rPr lang="en-US" dirty="0"/>
              <a:t>The &lt;</a:t>
            </a:r>
            <a:r>
              <a:rPr lang="en-US" dirty="0" err="1"/>
              <a:t>img</a:t>
            </a:r>
            <a:r>
              <a:rPr lang="en-US" dirty="0"/>
              <a:t>&gt; tag is empty, it contains attributes only, and does not have a closing tag.</a:t>
            </a:r>
          </a:p>
          <a:p>
            <a:r>
              <a:rPr lang="en-US" dirty="0"/>
              <a:t>The &lt;</a:t>
            </a:r>
            <a:r>
              <a:rPr lang="en-US" dirty="0" err="1"/>
              <a:t>img</a:t>
            </a:r>
            <a:r>
              <a:rPr lang="en-US" dirty="0"/>
              <a:t>&gt; tag has two required attributes: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 - Specifies the path to the image</a:t>
            </a:r>
          </a:p>
          <a:p>
            <a:pPr lvl="1"/>
            <a:r>
              <a:rPr lang="en-US" dirty="0"/>
              <a:t>alt - Specifies an alternate text for the image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0F55F-3AD8-4D2B-AC6C-E3A9EF6F7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" t="27777" r="19167" b="20371"/>
          <a:stretch/>
        </p:blipFill>
        <p:spPr>
          <a:xfrm>
            <a:off x="381000" y="3905645"/>
            <a:ext cx="8117441" cy="2952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HTML Image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5029200"/>
          </a:xfrm>
        </p:spPr>
        <p:txBody>
          <a:bodyPr>
            <a:normAutofit fontScale="25000" lnSpcReduction="20000"/>
          </a:bodyPr>
          <a:lstStyle/>
          <a:p>
            <a:r>
              <a:rPr lang="en-US" sz="8800" dirty="0"/>
              <a:t>It is a singleton tag, but you have to tell the web browser where to look for the image. </a:t>
            </a:r>
          </a:p>
          <a:p>
            <a:pPr marL="0" indent="0">
              <a:buNone/>
            </a:pPr>
            <a:endParaRPr lang="en-US" sz="8800" dirty="0"/>
          </a:p>
          <a:p>
            <a:r>
              <a:rPr lang="en-US" sz="8800" dirty="0"/>
              <a:t>If the image is contained within the same folder or directory use the code: </a:t>
            </a:r>
          </a:p>
          <a:p>
            <a:pPr lvl="1"/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&lt;img </a:t>
            </a:r>
            <a:r>
              <a:rPr lang="en-US" sz="7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“abc.jpg" width= "144" height= "50“ /&gt; </a:t>
            </a:r>
          </a:p>
          <a:p>
            <a:endParaRPr lang="en-US" sz="8800" dirty="0"/>
          </a:p>
          <a:p>
            <a:r>
              <a:rPr lang="en-US" sz="8800" dirty="0"/>
              <a:t>To display images from another folder in your web page: </a:t>
            </a:r>
          </a:p>
          <a:p>
            <a:pPr lvl="1"/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&lt;img </a:t>
            </a:r>
            <a:r>
              <a:rPr lang="en-US" sz="7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"/images/abc.gif" width= "33" height= "32"/&gt; </a:t>
            </a:r>
          </a:p>
          <a:p>
            <a:endParaRPr lang="en-US" sz="8800" dirty="0"/>
          </a:p>
          <a:p>
            <a:r>
              <a:rPr lang="en-US" sz="8800" dirty="0"/>
              <a:t>If the image is on another server, then the complete URL is given, providing that the user has permission to access that image. </a:t>
            </a:r>
          </a:p>
          <a:p>
            <a:pPr lvl="1"/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&lt;img </a:t>
            </a:r>
            <a:r>
              <a:rPr lang="en-US" sz="7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"http://www.ecs.soton.ac.uk/images/abc.gif" /&gt;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Image as a Link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68161-89B1-449D-AE16-0DD52BF9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1"/>
            <a:ext cx="8229600" cy="533400"/>
          </a:xfrm>
        </p:spPr>
        <p:txBody>
          <a:bodyPr>
            <a:normAutofit/>
          </a:bodyPr>
          <a:lstStyle/>
          <a:p>
            <a:r>
              <a:rPr lang="en-US" sz="2200" dirty="0"/>
              <a:t>To use an image as a link, put the &lt;</a:t>
            </a:r>
            <a:r>
              <a:rPr lang="en-US" sz="2200" dirty="0" err="1"/>
              <a:t>img</a:t>
            </a:r>
            <a:r>
              <a:rPr lang="en-US" sz="2200" dirty="0"/>
              <a:t>&gt; tag inside the &lt;a&gt; tag: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3844C-D0EB-4B0D-A6EE-6AA97C470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" t="27778" r="34166" b="39630"/>
          <a:stretch/>
        </p:blipFill>
        <p:spPr>
          <a:xfrm>
            <a:off x="82192" y="2286000"/>
            <a:ext cx="8906411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/>
              <a:t>HTML </a:t>
            </a:r>
            <a:r>
              <a:rPr lang="en-US" sz="4000" dirty="0">
                <a:hlinkClick r:id="rId2"/>
              </a:rPr>
              <a:t>Phrase Tags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BEBAB-9A76-4EBB-AB6A-7979496D8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16563"/>
          </a:xfrm>
        </p:spPr>
        <p:txBody>
          <a:bodyPr>
            <a:normAutofit fontScale="47500" lnSpcReduction="20000"/>
          </a:bodyPr>
          <a:lstStyle/>
          <a:p>
            <a:r>
              <a:rPr lang="en-US" sz="4600" b="0" i="0" dirty="0">
                <a:solidFill>
                  <a:srgbClr val="000000"/>
                </a:solidFill>
                <a:effectLst/>
                <a:latin typeface="+mj-lt"/>
              </a:rPr>
              <a:t>The HTML phrase tags are special purpose tags, which defines the structural meaning of a block of text or semantics of text.</a:t>
            </a:r>
          </a:p>
          <a:p>
            <a:r>
              <a:rPr lang="en-US" sz="4600" b="0" i="0" dirty="0">
                <a:effectLst/>
                <a:latin typeface="+mj-lt"/>
              </a:rPr>
              <a:t>For example, </a:t>
            </a:r>
            <a:r>
              <a:rPr lang="en-US" sz="4600" b="0" i="0" dirty="0" err="1">
                <a:effectLst/>
                <a:latin typeface="+mj-lt"/>
              </a:rPr>
              <a:t>abbr</a:t>
            </a:r>
            <a:r>
              <a:rPr lang="en-US" sz="4600" b="0" i="0" dirty="0">
                <a:effectLst/>
                <a:latin typeface="+mj-lt"/>
              </a:rPr>
              <a:t> tag indicates that the phrase contained the abbreviation word. </a:t>
            </a:r>
          </a:p>
          <a:p>
            <a:r>
              <a:rPr lang="en-US" sz="4600" b="0" i="0" dirty="0">
                <a:effectLst/>
                <a:latin typeface="+mj-lt"/>
              </a:rPr>
              <a:t>Some examples of phrase tags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Abbreviation tag : &lt;</a:t>
            </a:r>
            <a:r>
              <a:rPr lang="en-US" sz="4200" b="0" dirty="0" err="1">
                <a:solidFill>
                  <a:srgbClr val="000000"/>
                </a:solidFill>
                <a:effectLst/>
                <a:latin typeface="+mj-lt"/>
              </a:rPr>
              <a:t>abbr</a:t>
            </a: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Acronym tag: &lt;acronym&gt; (not supported in HTML5)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Marked tag: &lt;mark&gt;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Strong tag: &lt;strong&gt;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Emphasized tag : &lt;</a:t>
            </a:r>
            <a:r>
              <a:rPr lang="en-US" sz="4200" b="0" dirty="0" err="1">
                <a:solidFill>
                  <a:srgbClr val="000000"/>
                </a:solidFill>
                <a:effectLst/>
                <a:latin typeface="+mj-lt"/>
              </a:rPr>
              <a:t>em</a:t>
            </a: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Definition tag: &lt;</a:t>
            </a:r>
            <a:r>
              <a:rPr lang="en-US" sz="4200" b="0" dirty="0" err="1">
                <a:solidFill>
                  <a:srgbClr val="000000"/>
                </a:solidFill>
                <a:effectLst/>
                <a:latin typeface="+mj-lt"/>
              </a:rPr>
              <a:t>dfn</a:t>
            </a: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Quoting tag: &lt;blockquote&gt;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Short quote tag : &lt;q&gt;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Code tag: &lt;code&gt;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Keyboard tag: &lt;</a:t>
            </a:r>
            <a:r>
              <a:rPr lang="en-US" sz="4200" b="0" dirty="0" err="1">
                <a:solidFill>
                  <a:srgbClr val="000000"/>
                </a:solidFill>
                <a:effectLst/>
                <a:latin typeface="+mj-lt"/>
              </a:rPr>
              <a:t>kbd</a:t>
            </a: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200" b="0" dirty="0">
                <a:solidFill>
                  <a:srgbClr val="000000"/>
                </a:solidFill>
                <a:effectLst/>
                <a:latin typeface="+mj-lt"/>
              </a:rPr>
              <a:t>Address tag: &lt;address&gt;</a:t>
            </a:r>
          </a:p>
          <a:p>
            <a:pPr marL="457200" lvl="1" indent="0">
              <a:buNone/>
            </a:pPr>
            <a:endParaRPr lang="en-US" b="0" i="0" dirty="0">
              <a:effectLst/>
              <a:latin typeface="+mj-l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5F1D-E567-454A-B4E4-A0CD4BCE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HTML </a:t>
            </a:r>
            <a:r>
              <a:rPr lang="en-US" sz="4400" dirty="0">
                <a:hlinkClick r:id="rId2"/>
              </a:rPr>
              <a:t>Phrase Tags</a:t>
            </a:r>
            <a:br>
              <a:rPr lang="en-US" sz="4400" dirty="0"/>
            </a:b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4400" dirty="0"/>
              <a:t>,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&lt;strong&gt;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A8A3B-56DC-4811-8073-90AF295F9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&lt;</a:t>
            </a:r>
            <a:r>
              <a:rPr lang="en-US" dirty="0" err="1"/>
              <a:t>em</a:t>
            </a:r>
            <a:r>
              <a:rPr lang="en-US" dirty="0"/>
              <a:t>&gt; tag is used to define emphasized text. The content inside is typically displayed in italic.</a:t>
            </a:r>
          </a:p>
          <a:p>
            <a:r>
              <a:rPr lang="en-US" dirty="0"/>
              <a:t>A screen reader will pronounce the words in &lt;</a:t>
            </a:r>
            <a:r>
              <a:rPr lang="en-US" dirty="0" err="1"/>
              <a:t>em</a:t>
            </a:r>
            <a:r>
              <a:rPr lang="en-US" dirty="0"/>
              <a:t>&gt; with an emphasis, using verbal stress.</a:t>
            </a:r>
          </a:p>
          <a:p>
            <a:r>
              <a:rPr lang="en-US" dirty="0"/>
              <a:t>The &lt;strong&gt; tag is used to define text with strong importance. The content inside is typically displayed in bold.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0CEA1-2A62-40B9-BE25-BC4ADA5CB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 t="27778" r="42500" b="35185"/>
          <a:stretch/>
        </p:blipFill>
        <p:spPr>
          <a:xfrm>
            <a:off x="514717" y="3581400"/>
            <a:ext cx="850484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9A17-9C86-42BC-A290-B5A5E5EF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45F7-6322-4572-9FE8-1D85BAFB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HTML Introduction</a:t>
            </a:r>
          </a:p>
          <a:p>
            <a:r>
              <a:rPr lang="en-US" sz="2200" dirty="0"/>
              <a:t>HTML and XHTML</a:t>
            </a:r>
          </a:p>
          <a:p>
            <a:r>
              <a:rPr lang="en-US" sz="2200" dirty="0"/>
              <a:t>HTML Elements</a:t>
            </a:r>
          </a:p>
          <a:p>
            <a:r>
              <a:rPr lang="en-US" sz="2200" dirty="0"/>
              <a:t>Block level vs Inline Elements</a:t>
            </a:r>
          </a:p>
          <a:p>
            <a:r>
              <a:rPr lang="en-US" sz="2200" dirty="0"/>
              <a:t>HTML Page Structure</a:t>
            </a:r>
          </a:p>
          <a:p>
            <a:r>
              <a:rPr lang="en-US" sz="2200" dirty="0"/>
              <a:t>Example HTML Tags</a:t>
            </a:r>
          </a:p>
          <a:p>
            <a:r>
              <a:rPr lang="en-US" sz="2200" dirty="0"/>
              <a:t>HTML Validator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0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/>
              <a:t>Nesting HTML Tags</a:t>
            </a:r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0076" y="3543899"/>
            <a:ext cx="8246724" cy="141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8056" y="1219200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+mj-lt"/>
              </a:rPr>
              <a:t>HTML elements can be nested (this means that elements can contain other elements).</a:t>
            </a:r>
            <a:endParaRPr lang="en-US" sz="2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Tags must be correctly nested (a closing tag must match the most recently opened tag)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The browser may render it correctly anyway, but it is invalid XHTML.</a:t>
            </a:r>
          </a:p>
          <a:p>
            <a:endParaRPr lang="en-US" b="1" dirty="0"/>
          </a:p>
          <a:p>
            <a:br>
              <a:rPr lang="en-US" sz="2400" dirty="0"/>
            </a:br>
            <a:br>
              <a:rPr lang="en-US" sz="2400" dirty="0"/>
            </a:b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EE7D-E087-4056-AB7F-143A6E4E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HTML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F95F-E9FE-40A0-9F22-0094EAD0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943600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HTML lists allow web developers to group a set of related items in lists.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Unordered HTML List: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 &lt;ul&gt; tag defines an unordered (bulleted) list.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unordered list starts with the &lt;ul&gt; tag. Each list item starts with the &lt;li&gt; tag.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list items will be marked with bullets (small black circles) by default.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Ordered HTML List: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 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&gt; tag defines an ordered list. An ordered list can be numerical or alphabetical.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ordered list starts with the 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&gt; tag. Each list item starts with the &lt;li&gt; tag.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list items will be marked with numbers by default.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Description Lists: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also supports description lists.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description list is a list of terms, with a description of each term.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&lt;dl&gt; tag defines the description list, the &lt;dt&gt; tag defines the term (name), and the &lt;dd&gt; tag describes each term.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4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Unordered List  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3CDFC-9121-481B-B24E-ECE4A6AD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 r="59167" b="39630"/>
          <a:stretch/>
        </p:blipFill>
        <p:spPr>
          <a:xfrm>
            <a:off x="914400" y="2057400"/>
            <a:ext cx="7060979" cy="31702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Unordered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7CC5F-4477-4B39-B4C3-7D41C4D57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0999"/>
          </a:xfrm>
        </p:spPr>
        <p:txBody>
          <a:bodyPr>
            <a:normAutofit fontScale="92500" lnSpcReduction="10000"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can be nested (list inside list):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975C6-32BA-45FC-92E9-6674AD090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27778" r="52500" b="26296"/>
          <a:stretch/>
        </p:blipFill>
        <p:spPr>
          <a:xfrm>
            <a:off x="838200" y="2286001"/>
            <a:ext cx="7696200" cy="42603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Ordered list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53CAD-5E63-44BB-98CF-494A1E23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7778" r="61667" b="39630"/>
          <a:stretch/>
        </p:blipFill>
        <p:spPr>
          <a:xfrm>
            <a:off x="1066800" y="2057400"/>
            <a:ext cx="732559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Nested Ordered List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FFB1AF-2219-4105-8A45-E6BC78E2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609600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can be nested (list inside list):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042F6-0427-4C98-960D-2DDAD5E6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" t="27778" r="53333" b="26296"/>
          <a:stretch/>
        </p:blipFill>
        <p:spPr>
          <a:xfrm>
            <a:off x="838200" y="2214903"/>
            <a:ext cx="7243282" cy="40784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9328-19CC-481E-A504-EF2F9D7F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HTML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7E25-2ADB-4FD9-9EBB-6AA979AC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17525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&lt;table&gt; tag defines an HTML table.</a:t>
            </a:r>
          </a:p>
          <a:p>
            <a:r>
              <a:rPr lang="en-US" dirty="0"/>
              <a:t>Each table row is defined with a &lt;tr&gt; tag. Each table header is defined with a &lt;</a:t>
            </a:r>
            <a:r>
              <a:rPr lang="en-US" dirty="0" err="1"/>
              <a:t>th</a:t>
            </a:r>
            <a:r>
              <a:rPr lang="en-US" dirty="0"/>
              <a:t>&gt; tag. Each table data/cell is defined with a &lt;td&gt; tag.</a:t>
            </a:r>
          </a:p>
          <a:p>
            <a:r>
              <a:rPr lang="en-US" dirty="0"/>
              <a:t>By default, the text in &lt;</a:t>
            </a:r>
            <a:r>
              <a:rPr lang="en-US" dirty="0" err="1"/>
              <a:t>th</a:t>
            </a:r>
            <a:r>
              <a:rPr lang="en-US" dirty="0"/>
              <a:t>&gt; elements are bold and centered.</a:t>
            </a:r>
          </a:p>
          <a:p>
            <a:r>
              <a:rPr lang="en-US" dirty="0"/>
              <a:t>By default, the text in &lt;td&gt; elements are regular and left-aligned.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409E9-19E4-4971-84A8-C3FCFCF1B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9837" r="60834" b="20370"/>
          <a:stretch/>
        </p:blipFill>
        <p:spPr>
          <a:xfrm>
            <a:off x="1447800" y="2474213"/>
            <a:ext cx="5791200" cy="42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CA0B-3BF6-4255-958C-5CB33373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ourier New" panose="02070309020205020404" pitchFamily="49" charset="0"/>
              </a:rPr>
              <a:t>HTML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&lt;div&gt;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cs typeface="Courier New" panose="02070309020205020404" pitchFamily="49" charset="0"/>
              </a:rPr>
              <a:t>Tag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4943E-CCED-4FC8-BA27-4F5C7C1C83F6}"/>
              </a:ext>
            </a:extLst>
          </p:cNvPr>
          <p:cNvSpPr/>
          <p:nvPr/>
        </p:nvSpPr>
        <p:spPr>
          <a:xfrm>
            <a:off x="228600" y="1417638"/>
            <a:ext cx="86868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&lt;div&gt; tag defines a division or a section in an HTML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&lt;div&gt; tag is used as a container for HTML elements - which is then styled with CSS or manipulated with JavaScript.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&lt;div&gt; tag is easily styled by using the class or id attribute.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Any sort of content can be put inside the &lt;div&gt; tag!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By default, browsers always place a line break before and after the &lt;div&gt; element.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E7E82-3F02-4B46-9E69-925876FC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7778" r="778" b="35185"/>
          <a:stretch/>
        </p:blipFill>
        <p:spPr>
          <a:xfrm>
            <a:off x="0" y="4191000"/>
            <a:ext cx="899673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1E0E65-F662-4E9A-A842-01B07AD8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HTML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&lt;span&gt;</a:t>
            </a:r>
            <a:r>
              <a:rPr lang="en-US" dirty="0"/>
              <a:t> Tag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8BBC9-434F-4326-B73D-514B563D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25145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&lt;span&gt; tag is an inline container used to mark up a part of a text, or a part of a document.</a:t>
            </a:r>
          </a:p>
          <a:p>
            <a:r>
              <a:rPr lang="en-US" dirty="0"/>
              <a:t>The &lt;span&gt; tag is easily styled by CSS or manipulated with JavaScript using the class or id attribute.</a:t>
            </a:r>
          </a:p>
          <a:p>
            <a:r>
              <a:rPr lang="en-US" dirty="0"/>
              <a:t>The &lt;span&gt; tag is much like the &lt;div&gt; element, but &lt;div&gt; is a block-level element and &lt;span&gt; is an inline element.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AF2A7-21BB-4430-9CAD-9D0FCC082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" t="27778" r="22500" b="44074"/>
          <a:stretch/>
        </p:blipFill>
        <p:spPr>
          <a:xfrm>
            <a:off x="144379" y="3398838"/>
            <a:ext cx="885524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9847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HTML Horizontal rule </a:t>
            </a:r>
            <a:br>
              <a:rPr lang="en-US" sz="4000" dirty="0"/>
            </a:b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hr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/>
              <a:t>Tag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191000"/>
            <a:ext cx="82296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41148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buFont typeface="Arial" pitchFamily="34" charset="0"/>
              <a:buChar char="•"/>
            </a:pP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6B135-5C4A-47EC-8CA4-E5FAEB7A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0879"/>
            <a:ext cx="8229600" cy="225432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&lt;</a:t>
            </a:r>
            <a:r>
              <a:rPr lang="en-US" sz="2200" dirty="0" err="1"/>
              <a:t>hr</a:t>
            </a:r>
            <a:r>
              <a:rPr lang="en-US" sz="2200" dirty="0"/>
              <a:t>&gt; tag defines a thematic break in an HTML page (e.g. a shift of topic).</a:t>
            </a:r>
          </a:p>
          <a:p>
            <a:r>
              <a:rPr lang="en-US" sz="2200" dirty="0"/>
              <a:t>The &lt;</a:t>
            </a:r>
            <a:r>
              <a:rPr lang="en-US" sz="2200" dirty="0" err="1"/>
              <a:t>hr</a:t>
            </a:r>
            <a:r>
              <a:rPr lang="en-US" sz="2200" dirty="0"/>
              <a:t>&gt; element is most often displayed as a horizontal rule that is used to separate content (or define a change) in an HTML page.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200" dirty="0"/>
              <a:t>To specify width: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style="width:50%"&gt; </a:t>
            </a:r>
          </a:p>
          <a:p>
            <a:pPr marL="274320" indent="-274320">
              <a:buFont typeface="Arial" pitchFamily="34" charset="0"/>
              <a:buChar char="•"/>
            </a:pPr>
            <a:r>
              <a:rPr lang="en-US" sz="2200" dirty="0"/>
              <a:t>Or measured in pixels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style="width:50px"&gt;. </a:t>
            </a:r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B43B3-E339-428F-BF2C-FF1935028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40" b="18889"/>
          <a:stretch/>
        </p:blipFill>
        <p:spPr>
          <a:xfrm>
            <a:off x="76200" y="3677292"/>
            <a:ext cx="8991600" cy="2547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E92F-1BA0-466E-A9D6-FCD53F60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HTML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499F-4A18-4184-BF27-DDDC73434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Hypertext Markup Language (HTML) is the standard </a:t>
            </a:r>
            <a:r>
              <a:rPr lang="en-US" dirty="0">
                <a:hlinkClick r:id="rId2" tooltip="Markup langu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markup language</a:t>
            </a:r>
            <a:r>
              <a:rPr lang="en-US" dirty="0"/>
              <a:t> for documents designed to be displayed in a </a:t>
            </a:r>
            <a:r>
              <a:rPr lang="en-US" dirty="0">
                <a:hlinkClick r:id="rId3" tooltip="Web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browser</a:t>
            </a:r>
            <a:r>
              <a:rPr lang="en-US" dirty="0"/>
              <a:t>.</a:t>
            </a:r>
          </a:p>
          <a:p>
            <a:r>
              <a:rPr lang="en-US" dirty="0"/>
              <a:t>Markup Language is like a blueprint or layout for the processing and appearance of text documents. </a:t>
            </a:r>
          </a:p>
          <a:p>
            <a:r>
              <a:rPr lang="en-US" dirty="0"/>
              <a:t>In HTML, tags are used to specify the layout or the way to how subsequent line must appear.</a:t>
            </a:r>
          </a:p>
          <a:p>
            <a:r>
              <a:rPr lang="en-US" sz="2900" dirty="0"/>
              <a:t>The first publicly available description of HTML was a document called </a:t>
            </a:r>
            <a:r>
              <a:rPr lang="en-US" sz="2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"HTML Tags"</a:t>
            </a:r>
            <a:r>
              <a:rPr lang="en-US" sz="2900" dirty="0"/>
              <a:t>, first mentioned on the Internet by Tim Berners-Lee in late 1991.</a:t>
            </a:r>
          </a:p>
          <a:p>
            <a:r>
              <a:rPr lang="en-US" sz="2900" dirty="0"/>
              <a:t>It was formally defined as such by the </a:t>
            </a:r>
            <a:r>
              <a:rPr lang="en-US" sz="2900" dirty="0">
                <a:hlinkClick r:id="rId5" tooltip="Internet Engineering Task Fo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Engineering Task Force</a:t>
            </a:r>
            <a:r>
              <a:rPr lang="en-US" sz="2900" dirty="0"/>
              <a:t> (IETF) with the mid-1993.</a:t>
            </a:r>
          </a:p>
          <a:p>
            <a:r>
              <a:rPr lang="en-US" sz="2900" dirty="0"/>
              <a:t>HTML 2.0 was published as an IETF recommendation in November 1995.</a:t>
            </a:r>
          </a:p>
          <a:p>
            <a:r>
              <a:rPr lang="en-US" sz="2900" dirty="0"/>
              <a:t>HTML 3.2 was published as a  W3C recommendation in January 1997.</a:t>
            </a:r>
          </a:p>
          <a:p>
            <a:r>
              <a:rPr lang="en-US" sz="2900" dirty="0"/>
              <a:t>HTML 4.0 was published as a  W3C recommendation in December 1997.</a:t>
            </a:r>
          </a:p>
          <a:p>
            <a:r>
              <a:rPr lang="en-US" sz="2900" dirty="0"/>
              <a:t>HTML 5.0 was published as a  W3C recommendation in October 2014.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07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HTML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br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>
                <a:cs typeface="Courier New" panose="02070309020205020404" pitchFamily="49" charset="0"/>
              </a:rPr>
              <a:t>Tag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379966"/>
            <a:ext cx="8229600" cy="136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274320">
              <a:buFont typeface="Arial" pitchFamily="34" charset="0"/>
              <a:buChar char="•"/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The &lt;</a:t>
            </a:r>
            <a:r>
              <a:rPr lang="en-US" sz="2200" dirty="0" err="1">
                <a:latin typeface="+mj-lt"/>
                <a:cs typeface="Courier New" panose="02070309020205020404" pitchFamily="49" charset="0"/>
              </a:rPr>
              <a:t>br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&gt; tag inserts a single line break.</a:t>
            </a:r>
          </a:p>
          <a:p>
            <a:pPr indent="274320">
              <a:buFont typeface="Arial" pitchFamily="34" charset="0"/>
              <a:buChar char="•"/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The &lt;</a:t>
            </a:r>
            <a:r>
              <a:rPr lang="en-US" sz="2200" dirty="0" err="1">
                <a:latin typeface="+mj-lt"/>
                <a:cs typeface="Courier New" panose="02070309020205020404" pitchFamily="49" charset="0"/>
              </a:rPr>
              <a:t>br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&gt; tag is useful for writing addresses or poems.</a:t>
            </a:r>
          </a:p>
          <a:p>
            <a:pPr indent="274320">
              <a:buFont typeface="Arial" pitchFamily="34" charset="0"/>
              <a:buChar char="•"/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The &lt;</a:t>
            </a:r>
            <a:r>
              <a:rPr lang="en-US" sz="2200" dirty="0" err="1">
                <a:latin typeface="+mj-lt"/>
                <a:cs typeface="Courier New" panose="02070309020205020404" pitchFamily="49" charset="0"/>
              </a:rPr>
              <a:t>br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&gt; tag is an empty tag which means that it has no end tag.</a:t>
            </a:r>
            <a:endParaRPr lang="en-US" sz="2200" dirty="0">
              <a:latin typeface="+mj-lt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33531-EC30-4177-B379-DEAC7DE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7777" r="37500" b="48519"/>
          <a:stretch/>
        </p:blipFill>
        <p:spPr>
          <a:xfrm>
            <a:off x="-17980" y="3785171"/>
            <a:ext cx="9144000" cy="19770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160C-790E-4439-A362-E1F97D5A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HTML Comments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6381-C7DC-48B5-AE46-F1A2C5FE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07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comments are not displayed in the browser, but they can help document your HTML source code.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add comments to your HTML source by using the following syntax: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&lt;!– Write your comments here --&gt;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Notice that there is an exclamation point (!) in the start tag, but not in the end tag.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EDE4C0-92A9-467D-82B0-B0813328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796468"/>
            <a:ext cx="8229600" cy="146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878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01F8-75DA-2919-FF03-E91866E2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to handle markup characters in content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29B1-27F4-21E8-62B6-0CD73E98F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 display a literal &lt; or &gt; in a document, use entities:</a:t>
            </a:r>
          </a:p>
          <a:p>
            <a:pPr lvl="1"/>
            <a:r>
              <a:rPr lang="en-US" dirty="0"/>
              <a:t>&amp;</a:t>
            </a:r>
            <a:r>
              <a:rPr lang="en-US" dirty="0" err="1"/>
              <a:t>lt</a:t>
            </a:r>
            <a:r>
              <a:rPr lang="en-US" dirty="0"/>
              <a:t>; Displays &lt;</a:t>
            </a:r>
          </a:p>
          <a:p>
            <a:pPr lvl="1"/>
            <a:r>
              <a:rPr lang="en-US" dirty="0"/>
              <a:t>&amp;</a:t>
            </a:r>
            <a:r>
              <a:rPr lang="en-US" dirty="0" err="1"/>
              <a:t>gt</a:t>
            </a:r>
            <a:r>
              <a:rPr lang="en-US" dirty="0"/>
              <a:t>; Displays &gt;</a:t>
            </a:r>
          </a:p>
          <a:p>
            <a:pPr lvl="1"/>
            <a:r>
              <a:rPr lang="en-US" dirty="0"/>
              <a:t>&amp;amp; Displays &amp;</a:t>
            </a:r>
          </a:p>
          <a:p>
            <a:pPr lvl="1"/>
            <a:r>
              <a:rPr lang="en-US" dirty="0"/>
              <a:t>&amp;</a:t>
            </a:r>
            <a:r>
              <a:rPr lang="en-US" dirty="0" err="1"/>
              <a:t>quot</a:t>
            </a:r>
            <a:r>
              <a:rPr lang="en-US" dirty="0"/>
              <a:t>; Displays "</a:t>
            </a:r>
          </a:p>
          <a:p>
            <a:pPr lvl="1"/>
            <a:r>
              <a:rPr lang="en-US" dirty="0"/>
              <a:t>&amp;</a:t>
            </a:r>
            <a:r>
              <a:rPr lang="en-US" dirty="0" err="1"/>
              <a:t>nbsp</a:t>
            </a:r>
            <a:r>
              <a:rPr lang="en-US" dirty="0"/>
              <a:t>; Nonbreaking space (won’t insert a line break at this space)</a:t>
            </a:r>
          </a:p>
          <a:p>
            <a:r>
              <a:rPr lang="en-US" dirty="0"/>
              <a:t>Many other entities are defined for special characters.</a:t>
            </a:r>
          </a:p>
          <a:p>
            <a:r>
              <a:rPr lang="en-US" dirty="0"/>
              <a:t>Whitespace is not significant except in a few cases (e.g. </a:t>
            </a:r>
            <a:r>
              <a:rPr lang="en-US" dirty="0" err="1"/>
              <a:t>textarea</a:t>
            </a:r>
            <a:r>
              <a:rPr lang="en-US" dirty="0"/>
              <a:t>, pre tags)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3729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W3C Validator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76401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1F2126"/>
                </a:solidFill>
                <a:effectLst/>
                <a:latin typeface="+mj-lt"/>
              </a:rPr>
              <a:t>This validator checks the </a:t>
            </a:r>
            <a:r>
              <a:rPr lang="en-US" sz="2200" b="0" i="0" u="sng" dirty="0">
                <a:solidFill>
                  <a:srgbClr val="365D95"/>
                </a:solidFill>
                <a:effectLst/>
                <a:latin typeface="+mj-lt"/>
                <a:hlinkClick r:id="rId3" tooltip="What is markup validation?"/>
              </a:rPr>
              <a:t>markup validity</a:t>
            </a:r>
            <a:r>
              <a:rPr lang="en-US" sz="2200" b="0" i="0" dirty="0">
                <a:solidFill>
                  <a:srgbClr val="1F2126"/>
                </a:solidFill>
                <a:effectLst/>
                <a:latin typeface="+mj-lt"/>
              </a:rPr>
              <a:t> of Web documents in HTML, XHTML, etc.</a:t>
            </a:r>
          </a:p>
          <a:p>
            <a:r>
              <a:rPr lang="en-US" sz="2200" dirty="0">
                <a:latin typeface="+mj-lt"/>
              </a:rPr>
              <a:t>It is a W3C service to ensure that the tags conform to the standard. 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C7F67-8FD4-42C0-8B7F-13AED7C50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 t="12006" r="16667" b="12963"/>
          <a:stretch/>
        </p:blipFill>
        <p:spPr>
          <a:xfrm>
            <a:off x="990600" y="2514600"/>
            <a:ext cx="7391400" cy="38592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A9D2-9F40-8E60-9CA7-924233C1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markup language: Markdown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B11E-DBF5-F48B-9440-DBC78BFD1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# Heading</a:t>
            </a:r>
          </a:p>
          <a:p>
            <a:r>
              <a:rPr lang="en-US" dirty="0"/>
              <a:t>## Sub-heading</a:t>
            </a:r>
          </a:p>
          <a:p>
            <a:r>
              <a:rPr lang="en-US" dirty="0"/>
              <a:t>### Another deeper heading</a:t>
            </a:r>
          </a:p>
          <a:p>
            <a:r>
              <a:rPr lang="en-US" dirty="0"/>
              <a:t>Paragraphs are separated</a:t>
            </a:r>
          </a:p>
          <a:p>
            <a:r>
              <a:rPr lang="en-US" dirty="0"/>
              <a:t>by a blank line.</a:t>
            </a:r>
          </a:p>
          <a:p>
            <a:r>
              <a:rPr lang="en-US" dirty="0"/>
              <a:t>Two spaces at the end of a line leave a </a:t>
            </a:r>
          </a:p>
          <a:p>
            <a:r>
              <a:rPr lang="en-US" dirty="0"/>
              <a:t>line break.</a:t>
            </a:r>
          </a:p>
          <a:p>
            <a:r>
              <a:rPr lang="en-US" dirty="0"/>
              <a:t>Text attributes _italic_, *italic*, __bold__, **bold**, </a:t>
            </a:r>
          </a:p>
          <a:p>
            <a:r>
              <a:rPr lang="en-US" dirty="0"/>
              <a:t>`monospace`.</a:t>
            </a:r>
          </a:p>
          <a:p>
            <a:r>
              <a:rPr lang="en-US" dirty="0"/>
              <a:t>Horizontal rule: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Bullet list:</a:t>
            </a:r>
          </a:p>
          <a:p>
            <a:r>
              <a:rPr lang="en-US" dirty="0"/>
              <a:t> * apples</a:t>
            </a:r>
          </a:p>
          <a:p>
            <a:r>
              <a:rPr lang="en-US" dirty="0"/>
              <a:t> * oranges</a:t>
            </a:r>
          </a:p>
          <a:p>
            <a:r>
              <a:rPr lang="en-US" dirty="0"/>
              <a:t> * pears</a:t>
            </a:r>
          </a:p>
          <a:p>
            <a:r>
              <a:rPr lang="en-US" dirty="0"/>
              <a:t>Numbered list:</a:t>
            </a:r>
          </a:p>
          <a:p>
            <a:r>
              <a:rPr lang="en-US" dirty="0"/>
              <a:t> 1. apples</a:t>
            </a:r>
          </a:p>
          <a:p>
            <a:r>
              <a:rPr lang="en-US" dirty="0"/>
              <a:t> 2. oranges</a:t>
            </a:r>
          </a:p>
          <a:p>
            <a:r>
              <a:rPr lang="en-US" dirty="0"/>
              <a:t> 3. pears</a:t>
            </a:r>
          </a:p>
          <a:p>
            <a:r>
              <a:rPr lang="en-US" dirty="0"/>
              <a:t>A [link](http://example.com).</a:t>
            </a:r>
          </a:p>
        </p:txBody>
      </p:sp>
    </p:spTree>
    <p:extLst>
      <p:ext uri="{BB962C8B-B14F-4D97-AF65-F5344CB8AC3E}">
        <p14:creationId xmlns:p14="http://schemas.microsoft.com/office/powerpoint/2010/main" val="363215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5185-ABF5-DCCC-76F9-4D32BE04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CF5D-2AE1-E591-EBE9-5AF26279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8121A-A682-67D3-B581-1BB92B29E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6667" r="20833" b="15926"/>
          <a:stretch/>
        </p:blipFill>
        <p:spPr>
          <a:xfrm>
            <a:off x="435990" y="1589988"/>
            <a:ext cx="862250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9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9A17-9C86-42BC-A290-B5A5E5EF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45F7-6322-4572-9FE8-1D85BAFB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HTML Introduction</a:t>
            </a:r>
          </a:p>
          <a:p>
            <a:r>
              <a:rPr lang="en-US" sz="2200" dirty="0"/>
              <a:t>HTML and XHTML</a:t>
            </a:r>
          </a:p>
          <a:p>
            <a:r>
              <a:rPr lang="en-US" sz="2200" dirty="0"/>
              <a:t>HTML Elements</a:t>
            </a:r>
          </a:p>
          <a:p>
            <a:r>
              <a:rPr lang="en-US" sz="2200" dirty="0"/>
              <a:t>Block level vs Inline Elements</a:t>
            </a:r>
          </a:p>
          <a:p>
            <a:r>
              <a:rPr lang="en-US" sz="2200" dirty="0"/>
              <a:t>HTML Page Structure</a:t>
            </a:r>
          </a:p>
          <a:p>
            <a:r>
              <a:rPr lang="en-US" sz="2200" dirty="0"/>
              <a:t>Example HTML Tags</a:t>
            </a:r>
          </a:p>
          <a:p>
            <a:r>
              <a:rPr lang="en-US" sz="2200" dirty="0"/>
              <a:t>HTML Validator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4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3210-ACDB-41FD-AE1F-B5123A8E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EC61-E174-43F1-B579-D794CDFD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hlinkClick r:id="rId2"/>
              </a:rPr>
              <a:t>https://developer.mozilla.org/en-US/docs/Web/HTML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https://www.w3schools.com/html/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7224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79437"/>
          </a:xfrm>
        </p:spPr>
        <p:txBody>
          <a:bodyPr>
            <a:normAutofit fontScale="90000"/>
          </a:bodyPr>
          <a:lstStyle/>
          <a:p>
            <a:r>
              <a:rPr lang="en-US" dirty="0"/>
              <a:t>HTML and XHTML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8"/>
            <a:ext cx="8229600" cy="6202362"/>
          </a:xfrm>
        </p:spPr>
        <p:txBody>
          <a:bodyPr>
            <a:normAutofit/>
          </a:bodyPr>
          <a:lstStyle/>
          <a:p>
            <a:r>
              <a:rPr lang="en-US" sz="2200" i="1" dirty="0"/>
              <a:t>HTML</a:t>
            </a:r>
            <a:r>
              <a:rPr lang="en-US" sz="2200" dirty="0"/>
              <a:t>, </a:t>
            </a:r>
            <a:r>
              <a:rPr lang="en-US" sz="2200" dirty="0" err="1"/>
              <a:t>HyperText</a:t>
            </a:r>
            <a:r>
              <a:rPr lang="en-US" sz="2200" dirty="0"/>
              <a:t> Markup Language, gives content structure and meaning by defining that content, for example, headings, paragraphs, or images.</a:t>
            </a:r>
          </a:p>
          <a:p>
            <a:r>
              <a:rPr lang="en-US" sz="2200" dirty="0"/>
              <a:t>Problem with loose HTML is that lack of standard means that different browsers could display pages in different ways. </a:t>
            </a:r>
          </a:p>
          <a:p>
            <a:r>
              <a:rPr lang="en-US" sz="2200" dirty="0"/>
              <a:t>XHTML (</a:t>
            </a:r>
            <a:r>
              <a:rPr lang="en-US" sz="2200" dirty="0" err="1"/>
              <a:t>eXtensible</a:t>
            </a:r>
            <a:r>
              <a:rPr lang="en-US" sz="2200" dirty="0"/>
              <a:t> </a:t>
            </a:r>
            <a:r>
              <a:rPr lang="en-US" sz="2200" dirty="0" err="1"/>
              <a:t>HyperText</a:t>
            </a:r>
            <a:r>
              <a:rPr lang="en-US" sz="2200" dirty="0"/>
              <a:t> Markup Language) is a more restrictive form of HTML, adhering to the XML standards (</a:t>
            </a:r>
            <a:r>
              <a:rPr lang="en-US" sz="2200" dirty="0" err="1"/>
              <a:t>eXtensible</a:t>
            </a:r>
            <a:r>
              <a:rPr lang="en-US" sz="2200" dirty="0"/>
              <a:t> Markup Language). </a:t>
            </a:r>
          </a:p>
          <a:p>
            <a:r>
              <a:rPr lang="en-US" sz="2200" dirty="0"/>
              <a:t>For many years there was a push to develop in strict XHTML format instead of looser HTML, but with little success. </a:t>
            </a:r>
          </a:p>
          <a:p>
            <a:r>
              <a:rPr lang="en-US" sz="2200" dirty="0"/>
              <a:t>Following are the requirements if an HTML document has to conform with XHTML standards.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&lt;!DOCTYPE&gt; is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mandatory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attribute in &lt;html&gt; is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mandatory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&lt;html&gt;, &lt;head&gt;, &lt;title&gt;, and &lt;body&gt; are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mandatory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Elements must always be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properly nested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Elements must always be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closed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Elements must always be in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lowercase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 names must always be in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lowercase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 values must always be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quoted</a:t>
            </a:r>
            <a:endParaRPr lang="en-US" sz="1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 minimization is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forbidden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HTML Elements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915400" cy="5334000"/>
          </a:xfrm>
        </p:spPr>
        <p:txBody>
          <a:bodyPr>
            <a:normAutofit/>
          </a:bodyPr>
          <a:lstStyle/>
          <a:p>
            <a:r>
              <a:rPr lang="en-US" sz="2200" dirty="0"/>
              <a:t>An HTML element is defined by a start tag, some content, and an end tag.</a:t>
            </a:r>
          </a:p>
          <a:p>
            <a:pPr lvl="1"/>
            <a:r>
              <a:rPr lang="en-US" sz="2000" dirty="0"/>
              <a:t>Syntax: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&gt;Content goes here..&lt;/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000" dirty="0"/>
              <a:t>Example: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&lt;p&gt;This is a paragraph&lt;/p&gt;</a:t>
            </a:r>
          </a:p>
          <a:p>
            <a:r>
              <a:rPr lang="en-US" sz="2200" dirty="0"/>
              <a:t>Some tags can contain additional information called attributes</a:t>
            </a:r>
          </a:p>
          <a:p>
            <a:pPr lvl="1"/>
            <a:r>
              <a:rPr lang="en-US" sz="2000" dirty="0"/>
              <a:t>Syntax: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&lt;/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/>
              <a:t>Example: 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&lt;a 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="page2.html"&gt;Next page&lt;/a&gt;</a:t>
            </a:r>
          </a:p>
          <a:p>
            <a:r>
              <a:rPr lang="en-US" sz="2200" dirty="0"/>
              <a:t>Some tags don't contain content; can be opened and closed in one tag. These tags are known as singleton tags.</a:t>
            </a:r>
          </a:p>
          <a:p>
            <a:pPr lvl="1"/>
            <a:r>
              <a:rPr lang="en-US" sz="2000" dirty="0"/>
              <a:t>Syntax: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 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/&gt;</a:t>
            </a:r>
          </a:p>
          <a:p>
            <a:pPr lvl="1"/>
            <a:r>
              <a:rPr lang="en-US" sz="2000" dirty="0"/>
              <a:t>Example: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="bunny.jpg" alt="pic from Easter" /&gt;</a:t>
            </a:r>
            <a:endParaRPr lang="en-US" sz="2000" dirty="0"/>
          </a:p>
          <a:p>
            <a:pPr marL="0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1650"/>
          </a:xfrm>
        </p:spPr>
        <p:txBody>
          <a:bodyPr>
            <a:normAutofit/>
          </a:bodyPr>
          <a:lstStyle/>
          <a:p>
            <a:r>
              <a:rPr lang="en-US" sz="3600" dirty="0"/>
              <a:t>Block-Level vs 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36" y="1104900"/>
            <a:ext cx="8229600" cy="4648200"/>
          </a:xfrm>
        </p:spPr>
        <p:txBody>
          <a:bodyPr>
            <a:normAutofit/>
          </a:bodyPr>
          <a:lstStyle/>
          <a:p>
            <a:r>
              <a:rPr lang="en-US" sz="2200" dirty="0"/>
              <a:t>Every HTML element has a default display value depending on what type of element it is. </a:t>
            </a:r>
          </a:p>
          <a:p>
            <a:r>
              <a:rPr lang="en-US" sz="2200" dirty="0"/>
              <a:t>A </a:t>
            </a:r>
            <a:r>
              <a:rPr lang="en-US" sz="2200" b="1" dirty="0"/>
              <a:t>block-level element </a:t>
            </a:r>
            <a:r>
              <a:rPr lang="en-US" sz="2200" dirty="0"/>
              <a:t>always starts on a new line and takes up the full width available (stretches out to the left and right as far as it can).</a:t>
            </a:r>
          </a:p>
          <a:p>
            <a:pPr lvl="1"/>
            <a:r>
              <a:rPr lang="en-US" sz="2200" dirty="0"/>
              <a:t>Examples: div, paragraphs, lists, </a:t>
            </a:r>
            <a:r>
              <a:rPr lang="en-US" sz="2200" dirty="0" err="1"/>
              <a:t>etc</a:t>
            </a:r>
            <a:endParaRPr lang="en-US" sz="2200" dirty="0"/>
          </a:p>
          <a:p>
            <a:r>
              <a:rPr lang="en-US" sz="2200" dirty="0"/>
              <a:t>An </a:t>
            </a:r>
            <a:r>
              <a:rPr lang="en-US" sz="2200" b="1" dirty="0"/>
              <a:t>inline element </a:t>
            </a:r>
            <a:r>
              <a:rPr lang="en-US" sz="2200" dirty="0"/>
              <a:t>does not start on a new line and only takes up as much width as necessary.</a:t>
            </a:r>
          </a:p>
          <a:p>
            <a:pPr lvl="1"/>
            <a:r>
              <a:rPr lang="en-US" sz="2200" dirty="0"/>
              <a:t>Examples: span, bold text, images </a:t>
            </a:r>
            <a:r>
              <a:rPr lang="en-US" sz="2200" dirty="0" err="1"/>
              <a:t>etc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D113B6-43E2-4307-BC60-062673C4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4764087"/>
            <a:ext cx="53625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284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23F5-5DB3-4EAB-98AB-B5879DD6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602"/>
            <a:ext cx="8229600" cy="656360"/>
          </a:xfrm>
        </p:spPr>
        <p:txBody>
          <a:bodyPr>
            <a:noAutofit/>
          </a:bodyPr>
          <a:lstStyle/>
          <a:p>
            <a:r>
              <a:rPr lang="en-US" sz="4000" dirty="0"/>
              <a:t>Block-level vs Inline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4EB1-528C-4568-9CA5-B17555ED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61A53-4216-48C8-BDE9-4498B4C6B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29259" r="27500" b="44074"/>
          <a:stretch/>
        </p:blipFill>
        <p:spPr>
          <a:xfrm>
            <a:off x="38262" y="608269"/>
            <a:ext cx="9105738" cy="2560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EC54F-07F2-426F-96A5-120CC8A1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35185" r="26667" b="36666"/>
          <a:stretch/>
        </p:blipFill>
        <p:spPr>
          <a:xfrm>
            <a:off x="30804" y="3717925"/>
            <a:ext cx="886326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E1B5-163E-43EC-B5AE-55E4324C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400" dirty="0"/>
              <a:t>Structure of HMTL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ECCB-6F8A-4745-83BB-9F63924A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42"/>
            <a:ext cx="8229600" cy="284185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The &lt;html&gt; tag represents the root of an HTML document.</a:t>
            </a:r>
          </a:p>
          <a:p>
            <a:r>
              <a:rPr lang="en-US" sz="2200" dirty="0"/>
              <a:t>The &lt;html&gt; tag is the container for all other HTML elements (except for the &lt;!DOCTYPE&gt; tag).</a:t>
            </a:r>
          </a:p>
          <a:p>
            <a:r>
              <a:rPr lang="en-US" sz="2200" dirty="0"/>
              <a:t>You should always include the </a:t>
            </a:r>
            <a:r>
              <a:rPr lang="en-US" sz="2200" dirty="0" err="1"/>
              <a:t>lang</a:t>
            </a:r>
            <a:r>
              <a:rPr lang="en-US" sz="2200" dirty="0"/>
              <a:t> attribute inside the &lt;html&gt; tag, to declare the language of the Web page. This is meant to assist search engines and browsers.</a:t>
            </a:r>
          </a:p>
          <a:p>
            <a:r>
              <a:rPr lang="en-US" sz="2200" dirty="0"/>
              <a:t>The header describes the page, and the body contains the page's contents.</a:t>
            </a:r>
          </a:p>
          <a:p>
            <a:r>
              <a:rPr lang="en-US" sz="2200" dirty="0"/>
              <a:t>An HTML page is saved into a file ending with extension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.html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1A287-B733-4038-BBE9-6CA046B5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27778" r="68334" b="51481"/>
          <a:stretch/>
        </p:blipFill>
        <p:spPr>
          <a:xfrm>
            <a:off x="1219200" y="4168543"/>
            <a:ext cx="6906464" cy="26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3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ea typeface="+mn-ea"/>
                <a:cs typeface="+mn-cs"/>
              </a:rPr>
              <a:t>HTML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&lt;head&gt;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latin typeface="+mn-lt"/>
                <a:ea typeface="+mn-ea"/>
                <a:cs typeface="+mn-cs"/>
              </a:rPr>
              <a:t>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40362"/>
          </a:xfrm>
        </p:spPr>
        <p:txBody>
          <a:bodyPr>
            <a:noAutofit/>
          </a:bodyPr>
          <a:lstStyle/>
          <a:p>
            <a:r>
              <a:rPr lang="en-US" sz="2200" dirty="0"/>
              <a:t>The HTML &lt;head&gt; element is a container for the following elements: &lt;title&gt;, &lt;style&gt;, &lt;meta&gt;, &lt;link&gt;, &lt;script&gt;, and &lt;base&gt;.</a:t>
            </a:r>
          </a:p>
          <a:p>
            <a:r>
              <a:rPr lang="en-US" sz="2200" dirty="0"/>
              <a:t>The &lt;head&gt; element is a container for metadata (data about data) and is placed between the &lt;html&gt; tag and the &lt;body&gt; tag.</a:t>
            </a:r>
          </a:p>
          <a:p>
            <a:r>
              <a:rPr lang="en-US" sz="2200" dirty="0"/>
              <a:t>HTML metadata is data about the HTML document. Metadata is not displayed.</a:t>
            </a:r>
          </a:p>
          <a:p>
            <a:r>
              <a:rPr lang="en-US" sz="2200" dirty="0"/>
              <a:t>Metadata typically define the </a:t>
            </a:r>
            <a:r>
              <a:rPr lang="en-US" sz="2200" b="1" dirty="0"/>
              <a:t>document title</a:t>
            </a:r>
            <a:r>
              <a:rPr lang="en-US" sz="2200" dirty="0"/>
              <a:t>, </a:t>
            </a:r>
            <a:r>
              <a:rPr lang="en-US" sz="2200" b="1" dirty="0"/>
              <a:t>character set</a:t>
            </a:r>
            <a:r>
              <a:rPr lang="en-US" sz="2200" dirty="0"/>
              <a:t>, </a:t>
            </a:r>
            <a:r>
              <a:rPr lang="en-US" sz="2200" b="1" dirty="0"/>
              <a:t>styles</a:t>
            </a:r>
            <a:r>
              <a:rPr lang="en-US" sz="2200" dirty="0"/>
              <a:t>, </a:t>
            </a:r>
            <a:r>
              <a:rPr lang="en-US" sz="2200" b="1" dirty="0"/>
              <a:t>scripts</a:t>
            </a:r>
            <a:r>
              <a:rPr lang="en-US" sz="2200" dirty="0"/>
              <a:t>, and other </a:t>
            </a:r>
            <a:r>
              <a:rPr lang="en-US" sz="2200" b="1" dirty="0"/>
              <a:t>meta information</a:t>
            </a:r>
            <a:r>
              <a:rPr lang="en-US" sz="2200" dirty="0"/>
              <a:t>.</a:t>
            </a:r>
          </a:p>
          <a:p>
            <a:r>
              <a:rPr lang="en-US" sz="2200" dirty="0"/>
              <a:t> For the following </a:t>
            </a:r>
            <a:r>
              <a:rPr lang="en-US" sz="2200" dirty="0">
                <a:hlinkClick r:id="rId3"/>
              </a:rPr>
              <a:t>meta tags </a:t>
            </a:r>
            <a:r>
              <a:rPr lang="en-US" sz="2200" dirty="0"/>
              <a:t> describes the content of Web Page using keywords and author of the web page respectively. 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 "keywords" content= " HTML, CSS, XML, JavaScript "&gt; 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 name="author" content="John Doe"&gt;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86D9981D215479FFB890D251249E8" ma:contentTypeVersion="2" ma:contentTypeDescription="Create a new document." ma:contentTypeScope="" ma:versionID="8dd73cbd1650a6277f235b834893ac27">
  <xsd:schema xmlns:xsd="http://www.w3.org/2001/XMLSchema" xmlns:xs="http://www.w3.org/2001/XMLSchema" xmlns:p="http://schemas.microsoft.com/office/2006/metadata/properties" xmlns:ns2="90e96067-771b-4adf-b88a-0fcb4be72a63" targetNamespace="http://schemas.microsoft.com/office/2006/metadata/properties" ma:root="true" ma:fieldsID="335e6ceadbb8bb28b1e7563b7a97eebb" ns2:_="">
    <xsd:import namespace="90e96067-771b-4adf-b88a-0fcb4be72a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96067-771b-4adf-b88a-0fcb4be72a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D9248D-30E3-4545-AE2D-53A31746938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81076DA-83E9-48E8-BB10-1F41DBFA00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C85FE3-B953-4FF3-A2A3-00C6A3EA7E89}"/>
</file>

<file path=docProps/app.xml><?xml version="1.0" encoding="utf-8"?>
<Properties xmlns="http://schemas.openxmlformats.org/officeDocument/2006/extended-properties" xmlns:vt="http://schemas.openxmlformats.org/officeDocument/2006/docPropsVTypes">
  <TotalTime>11818</TotalTime>
  <Words>2795</Words>
  <Application>Microsoft Office PowerPoint</Application>
  <PresentationFormat>On-screen Show (4:3)</PresentationFormat>
  <Paragraphs>247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Segoe UI</vt:lpstr>
      <vt:lpstr>Verdana</vt:lpstr>
      <vt:lpstr>Office Theme</vt:lpstr>
      <vt:lpstr>Web Technologies</vt:lpstr>
      <vt:lpstr>Summary of Today’s Lecture</vt:lpstr>
      <vt:lpstr>HTML Introduction</vt:lpstr>
      <vt:lpstr>HTML and XHTML</vt:lpstr>
      <vt:lpstr>HTML Elements</vt:lpstr>
      <vt:lpstr>Block-Level vs Inline Elements</vt:lpstr>
      <vt:lpstr>Block-level vs Inline Elements</vt:lpstr>
      <vt:lpstr>Structure of HMTL page</vt:lpstr>
      <vt:lpstr>HTML &lt;head&gt; Tag</vt:lpstr>
      <vt:lpstr>HTML &lt;title&gt; Tag</vt:lpstr>
      <vt:lpstr> HTML &lt;body&gt; Tag</vt:lpstr>
      <vt:lpstr> HTML Paragraph Tag &lt;p&gt;</vt:lpstr>
      <vt:lpstr>HTML Heading Tags &lt;h1&gt;, &lt;h2&gt;, ..., &lt;h6&gt;</vt:lpstr>
      <vt:lpstr>HTML Links &lt;a&gt; Tag</vt:lpstr>
      <vt:lpstr>HTML Images  &lt;img&gt; Tag</vt:lpstr>
      <vt:lpstr>HTML Image Path</vt:lpstr>
      <vt:lpstr>Image as a Link</vt:lpstr>
      <vt:lpstr>HTML Phrase Tags</vt:lpstr>
      <vt:lpstr>HTML Phrase Tags &lt;em&gt;, &lt;strong&gt;</vt:lpstr>
      <vt:lpstr>Nesting HTML Tags</vt:lpstr>
      <vt:lpstr>HTML Lists</vt:lpstr>
      <vt:lpstr>Unordered List  Example</vt:lpstr>
      <vt:lpstr>Nested Unordered List</vt:lpstr>
      <vt:lpstr>Ordered list Example</vt:lpstr>
      <vt:lpstr>Nested Ordered List </vt:lpstr>
      <vt:lpstr>HTML Tables</vt:lpstr>
      <vt:lpstr>HTML &lt;div&gt; Tag</vt:lpstr>
      <vt:lpstr>HTML &lt;span&gt; Tag</vt:lpstr>
      <vt:lpstr>HTML Horizontal rule  &lt;hr&gt; Tag</vt:lpstr>
      <vt:lpstr>HTML &lt;br&gt; Tag</vt:lpstr>
      <vt:lpstr>HTML Comments</vt:lpstr>
      <vt:lpstr>Need to handle markup characters in content</vt:lpstr>
      <vt:lpstr>W3C Validator </vt:lpstr>
      <vt:lpstr>Another markup language: Markdown</vt:lpstr>
      <vt:lpstr>Markdown</vt:lpstr>
      <vt:lpstr>Summary of Today’s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saadi.maqbool@outlook.com</cp:lastModifiedBy>
  <cp:revision>348</cp:revision>
  <dcterms:created xsi:type="dcterms:W3CDTF">2016-09-01T05:15:32Z</dcterms:created>
  <dcterms:modified xsi:type="dcterms:W3CDTF">2023-03-01T08:26:07Z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0x01010019386D9981D215479FFB890D251249E8</vt:lpwstr>
  </property>
</Properties>
</file>